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257" r:id="rId5"/>
    <p:sldId id="260" r:id="rId6"/>
    <p:sldId id="343" r:id="rId7"/>
    <p:sldId id="344" r:id="rId8"/>
    <p:sldId id="337" r:id="rId9"/>
    <p:sldId id="346" r:id="rId10"/>
    <p:sldId id="347" r:id="rId11"/>
    <p:sldId id="345" r:id="rId12"/>
  </p:sldIdLst>
  <p:sldSz cx="9144000" cy="5143500" type="screen16x9"/>
  <p:notesSz cx="6858000" cy="9144000"/>
  <p:defaultTextStyle>
    <a:defPPr marL="0" marR="0" indent="0" algn="l" defTabSz="573969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1pPr>
    <a:lvl2pPr marL="0" marR="0" indent="143492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2pPr>
    <a:lvl3pPr marL="0" marR="0" indent="286984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3pPr>
    <a:lvl4pPr marL="0" marR="0" indent="430477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4pPr>
    <a:lvl5pPr marL="0" marR="0" indent="573969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5pPr>
    <a:lvl6pPr marL="0" marR="0" indent="717461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6pPr>
    <a:lvl7pPr marL="0" marR="0" indent="860953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7pPr>
    <a:lvl8pPr marL="0" marR="0" indent="1004446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8pPr>
    <a:lvl9pPr marL="0" marR="0" indent="1147938" algn="l" defTabSz="36670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500" b="0" i="0" u="none" strike="noStrike" cap="none" spc="0" normalizeH="0" baseline="0">
        <a:ln>
          <a:noFill/>
        </a:ln>
        <a:solidFill>
          <a:srgbClr val="002855"/>
        </a:solidFill>
        <a:effectLst/>
        <a:uFillTx/>
        <a:latin typeface="EBC"/>
        <a:ea typeface="EBC"/>
        <a:cs typeface="EBC"/>
        <a:sym typeface="EBC"/>
      </a:defRPr>
    </a:lvl9pPr>
  </p:defaultTextStyle>
  <p:extLst>
    <p:ext uri="{EFAFB233-063F-42B5-8137-9DF3F51BA10A}">
      <p15:sldGuideLst xmlns:p15="http://schemas.microsoft.com/office/powerpoint/2012/main">
        <p15:guide id="1" orient="horz" pos="350">
          <p15:clr>
            <a:srgbClr val="A4A3A4"/>
          </p15:clr>
        </p15:guide>
        <p15:guide id="2" orient="horz" pos="2889">
          <p15:clr>
            <a:srgbClr val="A4A3A4"/>
          </p15:clr>
        </p15:guide>
        <p15:guide id="3" orient="horz" pos="1758">
          <p15:clr>
            <a:srgbClr val="A4A3A4"/>
          </p15:clr>
        </p15:guide>
        <p15:guide id="4" orient="horz" pos="2662">
          <p15:clr>
            <a:srgbClr val="A4A3A4"/>
          </p15:clr>
        </p15:guide>
        <p15:guide id="5" orient="horz" pos="5974">
          <p15:clr>
            <a:srgbClr val="A4A3A4"/>
          </p15:clr>
        </p15:guide>
        <p15:guide id="6" pos="7996">
          <p15:clr>
            <a:srgbClr val="A4A3A4"/>
          </p15:clr>
        </p15:guide>
        <p15:guide id="7" pos="557">
          <p15:clr>
            <a:srgbClr val="A4A3A4"/>
          </p15:clr>
        </p15:guide>
        <p15:guide id="8" pos="1283">
          <p15:clr>
            <a:srgbClr val="A4A3A4"/>
          </p15:clr>
        </p15:guide>
        <p15:guide id="9" orient="horz" pos="1398">
          <p15:clr>
            <a:srgbClr val="A4A3A4"/>
          </p15:clr>
        </p15:guide>
        <p15:guide id="10" orient="horz" pos="3148">
          <p15:clr>
            <a:srgbClr val="A4A3A4"/>
          </p15:clr>
        </p15:guide>
        <p15:guide id="11" orient="horz" pos="102">
          <p15:clr>
            <a:srgbClr val="A4A3A4"/>
          </p15:clr>
        </p15:guide>
        <p15:guide id="12" orient="horz" pos="1623">
          <p15:clr>
            <a:srgbClr val="A4A3A4"/>
          </p15:clr>
        </p15:guide>
        <p15:guide id="13" orient="horz" pos="1040">
          <p15:clr>
            <a:srgbClr val="A4A3A4"/>
          </p15:clr>
        </p15:guide>
        <p15:guide id="14" orient="horz" pos="1618">
          <p15:clr>
            <a:srgbClr val="A4A3A4"/>
          </p15:clr>
        </p15:guide>
        <p15:guide id="15" pos="5653">
          <p15:clr>
            <a:srgbClr val="A4A3A4"/>
          </p15:clr>
        </p15:guide>
        <p15:guide id="16" pos="113">
          <p15:clr>
            <a:srgbClr val="A4A3A4"/>
          </p15:clr>
        </p15:guide>
        <p15:guide id="17" pos="2848">
          <p15:clr>
            <a:srgbClr val="A4A3A4"/>
          </p15:clr>
        </p15:guide>
        <p15:guide id="18" pos="384">
          <p15:clr>
            <a:srgbClr val="A4A3A4"/>
          </p15:clr>
        </p15:guide>
        <p15:guide id="19" pos="894">
          <p15:clr>
            <a:srgbClr val="A4A3A4"/>
          </p15:clr>
        </p15:guide>
        <p15:guide id="20" pos="2941">
          <p15:clr>
            <a:srgbClr val="A4A3A4"/>
          </p15:clr>
        </p15:guide>
        <p15:guide id="21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4616"/>
    <a:srgbClr val="D0D3D4"/>
    <a:srgbClr val="F52E13"/>
    <a:srgbClr val="EB2D13"/>
    <a:srgbClr val="002855"/>
    <a:srgbClr val="E22E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BF82BE-6EA2-4B7B-9911-164456DB40EB}" v="1" dt="2023-11-13T21:37:14.425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83" autoAdjust="0"/>
    <p:restoredTop sz="94630" autoAdjust="0"/>
  </p:normalViewPr>
  <p:slideViewPr>
    <p:cSldViewPr snapToGrid="0" snapToObjects="1">
      <p:cViewPr varScale="1">
        <p:scale>
          <a:sx n="131" d="100"/>
          <a:sy n="131" d="100"/>
        </p:scale>
        <p:origin x="1374" y="126"/>
      </p:cViewPr>
      <p:guideLst>
        <p:guide orient="horz" pos="350"/>
        <p:guide orient="horz" pos="2889"/>
        <p:guide orient="horz" pos="1758"/>
        <p:guide orient="horz" pos="2662"/>
        <p:guide orient="horz" pos="5974"/>
        <p:guide pos="7996"/>
        <p:guide pos="557"/>
        <p:guide pos="1283"/>
        <p:guide orient="horz" pos="1398"/>
        <p:guide orient="horz" pos="3148"/>
        <p:guide orient="horz" pos="102"/>
        <p:guide orient="horz" pos="1623"/>
        <p:guide orient="horz" pos="1040"/>
        <p:guide orient="horz" pos="1618"/>
        <p:guide pos="5653"/>
        <p:guide pos="113"/>
        <p:guide pos="2848"/>
        <p:guide pos="384"/>
        <p:guide pos="894"/>
        <p:guide pos="2941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0449387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1pPr>
    <a:lvl2pPr indent="143492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2pPr>
    <a:lvl3pPr indent="286984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3pPr>
    <a:lvl4pPr indent="430477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4pPr>
    <a:lvl5pPr indent="573969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5pPr>
    <a:lvl6pPr indent="717461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6pPr>
    <a:lvl7pPr indent="860953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7pPr>
    <a:lvl8pPr indent="1004446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8pPr>
    <a:lvl9pPr indent="1147938" defTabSz="286984" latinLnBrk="0">
      <a:lnSpc>
        <a:spcPct val="117999"/>
      </a:lnSpc>
      <a:defRPr sz="14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 txBox="1">
            <a:spLocks noGrp="1"/>
          </p:cNvSpPr>
          <p:nvPr>
            <p:ph type="title"/>
          </p:nvPr>
        </p:nvSpPr>
        <p:spPr>
          <a:xfrm>
            <a:off x="892969" y="863947"/>
            <a:ext cx="7358063" cy="1741289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12" name="Texte niveau 1…"/>
          <p:cNvSpPr txBox="1">
            <a:spLocks noGrp="1"/>
          </p:cNvSpPr>
          <p:nvPr>
            <p:ph type="body" sz="quarter" idx="1"/>
          </p:nvPr>
        </p:nvSpPr>
        <p:spPr>
          <a:xfrm>
            <a:off x="892969" y="2658814"/>
            <a:ext cx="7358063" cy="596057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300"/>
            </a:lvl1pPr>
            <a:lvl2pPr marL="0" indent="143492" algn="ctr">
              <a:spcBef>
                <a:spcPts val="0"/>
              </a:spcBef>
              <a:buSzTx/>
              <a:buNone/>
              <a:defRPr sz="2300"/>
            </a:lvl2pPr>
            <a:lvl3pPr marL="0" indent="286984" algn="ctr">
              <a:spcBef>
                <a:spcPts val="0"/>
              </a:spcBef>
              <a:buSzTx/>
              <a:buNone/>
              <a:defRPr sz="2300"/>
            </a:lvl3pPr>
            <a:lvl4pPr marL="0" indent="430477" algn="ctr">
              <a:spcBef>
                <a:spcPts val="0"/>
              </a:spcBef>
              <a:buSzTx/>
              <a:buNone/>
              <a:defRPr sz="2300"/>
            </a:lvl4pPr>
            <a:lvl5pPr marL="0" indent="573969" algn="ctr">
              <a:spcBef>
                <a:spcPts val="0"/>
              </a:spcBef>
              <a:buSzTx/>
              <a:buNone/>
              <a:defRPr sz="23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 txBox="1">
            <a:spLocks noGrp="1"/>
          </p:cNvSpPr>
          <p:nvPr>
            <p:ph type="title"/>
          </p:nvPr>
        </p:nvSpPr>
        <p:spPr>
          <a:xfrm>
            <a:off x="892969" y="1701106"/>
            <a:ext cx="7358063" cy="1741289"/>
          </a:xfrm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1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4723805" y="334863"/>
            <a:ext cx="3750469" cy="4333131"/>
          </a:xfrm>
          <a:prstGeom prst="rect">
            <a:avLst/>
          </a:prstGeom>
        </p:spPr>
        <p:txBody>
          <a:bodyPr lIns="57396" tIns="28698" rIns="57396" bIns="28698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 txBox="1">
            <a:spLocks noGrp="1"/>
          </p:cNvSpPr>
          <p:nvPr>
            <p:ph type="title"/>
          </p:nvPr>
        </p:nvSpPr>
        <p:spPr>
          <a:xfrm>
            <a:off x="669726" y="334863"/>
            <a:ext cx="3750469" cy="2102941"/>
          </a:xfrm>
          <a:prstGeom prst="rect">
            <a:avLst/>
          </a:prstGeom>
        </p:spPr>
        <p:txBody>
          <a:bodyPr anchor="b"/>
          <a:lstStyle>
            <a:lvl1pPr>
              <a:defRPr sz="3800"/>
            </a:lvl1pPr>
          </a:lstStyle>
          <a:p>
            <a:r>
              <a:t>Texte du titre</a:t>
            </a:r>
          </a:p>
        </p:txBody>
      </p:sp>
      <p:sp>
        <p:nvSpPr>
          <p:cNvPr id="40" name="Texte niveau 1…"/>
          <p:cNvSpPr txBox="1">
            <a:spLocks noGrp="1"/>
          </p:cNvSpPr>
          <p:nvPr>
            <p:ph type="body" sz="quarter" idx="1"/>
          </p:nvPr>
        </p:nvSpPr>
        <p:spPr>
          <a:xfrm>
            <a:off x="669726" y="2491383"/>
            <a:ext cx="3750469" cy="2169914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300"/>
            </a:lvl1pPr>
            <a:lvl2pPr marL="0" indent="143492" algn="ctr">
              <a:spcBef>
                <a:spcPts val="0"/>
              </a:spcBef>
              <a:buSzTx/>
              <a:buNone/>
              <a:defRPr sz="2300"/>
            </a:lvl2pPr>
            <a:lvl3pPr marL="0" indent="286984" algn="ctr">
              <a:spcBef>
                <a:spcPts val="0"/>
              </a:spcBef>
              <a:buSzTx/>
              <a:buNone/>
              <a:defRPr sz="2300"/>
            </a:lvl3pPr>
            <a:lvl4pPr marL="0" indent="430477" algn="ctr">
              <a:spcBef>
                <a:spcPts val="0"/>
              </a:spcBef>
              <a:buSzTx/>
              <a:buNone/>
              <a:defRPr sz="2300"/>
            </a:lvl4pPr>
            <a:lvl5pPr marL="0" indent="573969" algn="ctr">
              <a:spcBef>
                <a:spcPts val="0"/>
              </a:spcBef>
              <a:buSzTx/>
              <a:buNone/>
              <a:defRPr sz="23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4723805" y="1366242"/>
            <a:ext cx="3750469" cy="3315146"/>
          </a:xfrm>
          <a:prstGeom prst="rect">
            <a:avLst/>
          </a:prstGeom>
        </p:spPr>
        <p:txBody>
          <a:bodyPr lIns="57396" tIns="28698" rIns="57396" bIns="28698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 txBox="1">
            <a:spLocks noGrp="1"/>
          </p:cNvSpPr>
          <p:nvPr>
            <p:ph type="body" sz="half" idx="1"/>
          </p:nvPr>
        </p:nvSpPr>
        <p:spPr>
          <a:xfrm>
            <a:off x="669726" y="1366242"/>
            <a:ext cx="3750469" cy="3315146"/>
          </a:xfrm>
          <a:prstGeom prst="rect">
            <a:avLst/>
          </a:prstGeom>
        </p:spPr>
        <p:txBody>
          <a:bodyPr/>
          <a:lstStyle>
            <a:lvl1pPr marL="215238" indent="-215238">
              <a:spcBef>
                <a:spcPts val="2009"/>
              </a:spcBef>
              <a:defRPr sz="1800"/>
            </a:lvl1pPr>
            <a:lvl2pPr marL="430477" indent="-215238">
              <a:spcBef>
                <a:spcPts val="2009"/>
              </a:spcBef>
              <a:defRPr sz="1800"/>
            </a:lvl2pPr>
            <a:lvl3pPr marL="645715" indent="-215238">
              <a:spcBef>
                <a:spcPts val="2009"/>
              </a:spcBef>
              <a:defRPr sz="1800"/>
            </a:lvl3pPr>
            <a:lvl4pPr marL="860953" indent="-215238">
              <a:spcBef>
                <a:spcPts val="2009"/>
              </a:spcBef>
              <a:defRPr sz="1800"/>
            </a:lvl4pPr>
            <a:lvl5pPr marL="1076192" indent="-215238">
              <a:spcBef>
                <a:spcPts val="2009"/>
              </a:spcBef>
              <a:defRPr sz="18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4451886" y="4902399"/>
            <a:ext cx="235467" cy="218285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 txBox="1">
            <a:spLocks noGrp="1"/>
          </p:cNvSpPr>
          <p:nvPr>
            <p:ph type="body" idx="1"/>
          </p:nvPr>
        </p:nvSpPr>
        <p:spPr>
          <a:xfrm>
            <a:off x="669727" y="669727"/>
            <a:ext cx="7804547" cy="3804047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4723805" y="2685603"/>
            <a:ext cx="3750469" cy="1989088"/>
          </a:xfrm>
          <a:prstGeom prst="rect">
            <a:avLst/>
          </a:prstGeom>
        </p:spPr>
        <p:txBody>
          <a:bodyPr lIns="57396" tIns="28698" rIns="57396" bIns="28698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4723805" y="468809"/>
            <a:ext cx="3750469" cy="1989088"/>
          </a:xfrm>
          <a:prstGeom prst="rect">
            <a:avLst/>
          </a:prstGeom>
        </p:spPr>
        <p:txBody>
          <a:bodyPr lIns="57396" tIns="28698" rIns="57396" bIns="28698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669726" y="468809"/>
            <a:ext cx="3750469" cy="4205883"/>
          </a:xfrm>
          <a:prstGeom prst="rect">
            <a:avLst/>
          </a:prstGeom>
        </p:spPr>
        <p:txBody>
          <a:bodyPr lIns="57396" tIns="28698" rIns="57396" bIns="28698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 txBox="1">
            <a:spLocks noGrp="1"/>
          </p:cNvSpPr>
          <p:nvPr>
            <p:ph type="body" sz="quarter" idx="13"/>
          </p:nvPr>
        </p:nvSpPr>
        <p:spPr>
          <a:xfrm>
            <a:off x="892969" y="3355330"/>
            <a:ext cx="7358063" cy="295229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500" i="1"/>
            </a:lvl1pPr>
          </a:lstStyle>
          <a:p>
            <a:r>
              <a:t>-Gilles Allain</a:t>
            </a:r>
          </a:p>
        </p:txBody>
      </p:sp>
      <p:sp>
        <p:nvSpPr>
          <p:cNvPr id="94" name="« Saisissez une citation ici. »"/>
          <p:cNvSpPr txBox="1">
            <a:spLocks noGrp="1"/>
          </p:cNvSpPr>
          <p:nvPr>
            <p:ph type="body" sz="quarter" idx="14"/>
          </p:nvPr>
        </p:nvSpPr>
        <p:spPr>
          <a:xfrm>
            <a:off x="892969" y="2217235"/>
            <a:ext cx="7358063" cy="38756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1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« Saisissez une citation ici. » </a:t>
            </a:r>
          </a:p>
        </p:txBody>
      </p:sp>
      <p:sp>
        <p:nvSpPr>
          <p:cNvPr id="95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57396" tIns="28698" rIns="57396" bIns="28698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bg>
      <p:bgPr>
        <a:solidFill>
          <a:srgbClr val="0028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F1239-277C-4690-99C9-481686363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BF3B8F-0638-4586-84BD-69224DE87D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88ADC2-AA3D-44F3-B108-21B441EE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</a:lstStyle>
          <a:p>
            <a:fld id="{CFF03225-3BB2-49C9-82C6-08D8321CFABF}" type="datetimeFigureOut">
              <a:rPr lang="fr-CA" smtClean="0"/>
              <a:pPr/>
              <a:t>15/11/2023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0A538D-B127-4F57-A29A-09B18997A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F8D2ED-370A-4842-87F4-D06038E82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44447" y="4902398"/>
            <a:ext cx="250345" cy="21828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</a:lstStyle>
          <a:p>
            <a:fld id="{7A951415-B69A-4307-810E-2E2EA91868E6}" type="slidenum">
              <a:rPr lang="fr-CA" smtClean="0"/>
              <a:pPr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9374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443834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 txBox="1">
            <a:spLocks noGrp="1"/>
          </p:cNvSpPr>
          <p:nvPr>
            <p:ph type="title"/>
          </p:nvPr>
        </p:nvSpPr>
        <p:spPr>
          <a:xfrm>
            <a:off x="669727" y="133945"/>
            <a:ext cx="7804547" cy="1138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 txBox="1">
            <a:spLocks noGrp="1"/>
          </p:cNvSpPr>
          <p:nvPr>
            <p:ph type="body" idx="1"/>
          </p:nvPr>
        </p:nvSpPr>
        <p:spPr>
          <a:xfrm>
            <a:off x="669727" y="1366242"/>
            <a:ext cx="7804547" cy="33151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ctr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4468557" y="4902398"/>
            <a:ext cx="202124" cy="218285"/>
          </a:xfrm>
          <a:prstGeom prst="rect">
            <a:avLst/>
          </a:prstGeom>
          <a:ln w="12700">
            <a:miter lim="400000"/>
          </a:ln>
        </p:spPr>
        <p:txBody>
          <a:bodyPr wrap="none" lIns="31887" tIns="31887" rIns="31887" bIns="31887">
            <a:spAutoFit/>
          </a:bodyPr>
          <a:lstStyle>
            <a:lvl1pPr algn="ctr">
              <a:defRPr sz="100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ransition spd="med"/>
  <p:txStyles>
    <p:titleStyle>
      <a:lvl1pPr marL="0" marR="0" indent="0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143492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286984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430477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573969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717461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860953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004446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147938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279013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558025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837038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116051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1395063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1674076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1953089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2232101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2511114" marR="0" indent="-279013" algn="l" defTabSz="366702" rtl="0" latinLnBrk="0">
        <a:lnSpc>
          <a:spcPct val="100000"/>
        </a:lnSpc>
        <a:spcBef>
          <a:spcPts val="2636"/>
        </a:spcBef>
        <a:spcAft>
          <a:spcPts val="0"/>
        </a:spcAft>
        <a:buClrTx/>
        <a:buSzPct val="145000"/>
        <a:buFontTx/>
        <a:buChar char="•"/>
        <a:tabLst/>
        <a:defRPr sz="2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143492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286984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430477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573969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717461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860953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004446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147938" algn="ctr" defTabSz="36670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cid:9f92f5bd-6fdf-4c0d-bcb7-d6d8fcf2e13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cid:f49092b2-66ad-446e-8ad9-627b3e157418" TargetMode="External"/><Relationship Id="rId5" Type="http://schemas.openxmlformats.org/officeDocument/2006/relationships/image" Target="../media/image7.png"/><Relationship Id="rId4" Type="http://schemas.openxmlformats.org/officeDocument/2006/relationships/image" Target="cid:0acce3a2-d097-4b0e-9766-61edcac06a9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8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ECI EST UN SOUS-TITRE"/>
          <p:cNvSpPr txBox="1"/>
          <p:nvPr/>
        </p:nvSpPr>
        <p:spPr>
          <a:xfrm>
            <a:off x="2716682" y="1890488"/>
            <a:ext cx="4291595" cy="2325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>
            <a:normAutofit fontScale="92500" lnSpcReduction="10000"/>
          </a:bodyPr>
          <a:lstStyle>
            <a:lvl1pPr defTabSz="578358">
              <a:defRPr sz="2376">
                <a:solidFill>
                  <a:srgbClr val="FA4716"/>
                </a:solidFill>
                <a:latin typeface="Gotham Medium"/>
                <a:ea typeface="Gotham Medium"/>
                <a:cs typeface="Gotham Medium"/>
                <a:sym typeface="Gotham Medium"/>
              </a:defRPr>
            </a:lvl1pPr>
          </a:lstStyle>
          <a:p>
            <a:pPr algn="ctr"/>
            <a:r>
              <a:rPr lang="fr-CA" sz="1300" dirty="0">
                <a:latin typeface="Franklin Gothic Medium" panose="020B0603020102020204" pitchFamily="34" charset="0"/>
              </a:rPr>
              <a:t>Utilisation et potentiel</a:t>
            </a:r>
            <a:endParaRPr sz="1300" dirty="0">
              <a:latin typeface="Franklin Gothic Medium" panose="020B0603020102020204" pitchFamily="34" charset="0"/>
            </a:endParaRPr>
          </a:p>
        </p:txBody>
      </p:sp>
      <p:sp>
        <p:nvSpPr>
          <p:cNvPr id="126" name="TITRE DE…"/>
          <p:cNvSpPr txBox="1"/>
          <p:nvPr/>
        </p:nvSpPr>
        <p:spPr>
          <a:xfrm>
            <a:off x="460858" y="506875"/>
            <a:ext cx="8075923" cy="1287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b">
            <a:normAutofit/>
          </a:bodyPr>
          <a:lstStyle/>
          <a:p>
            <a:pPr algn="ctr" defTabSz="341033">
              <a:lnSpc>
                <a:spcPct val="90000"/>
              </a:lnSpc>
              <a:defRPr sz="7440">
                <a:solidFill>
                  <a:srgbClr val="FFFFFF"/>
                </a:solidFill>
              </a:defRPr>
            </a:pPr>
            <a:r>
              <a:rPr lang="fr-CA" sz="4000" dirty="0"/>
              <a:t>BIM 5D              Entrepreneur général</a:t>
            </a:r>
            <a:endParaRPr sz="4000" dirty="0"/>
          </a:p>
        </p:txBody>
      </p:sp>
      <p:pic>
        <p:nvPicPr>
          <p:cNvPr id="5" name="EBC_Inverse_RGB.png" descr="EBC_Inverse_RG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6" y="51470"/>
            <a:ext cx="882704" cy="43353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 flipV="1">
            <a:off x="971600" y="-724867"/>
            <a:ext cx="41156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pic>
        <p:nvPicPr>
          <p:cNvPr id="1025" name="Picture 1" descr="Window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2375957"/>
            <a:ext cx="7206656" cy="253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5B7EBBC-84F7-9B61-37BC-082C973B0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96" y="410757"/>
            <a:ext cx="882705" cy="97627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8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ÉPARATEUR…"/>
          <p:cNvSpPr txBox="1"/>
          <p:nvPr/>
        </p:nvSpPr>
        <p:spPr>
          <a:xfrm>
            <a:off x="1406847" y="1928003"/>
            <a:ext cx="6822281" cy="1287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ctr">
            <a:normAutofit/>
          </a:bodyPr>
          <a:lstStyle/>
          <a:p>
            <a:pPr defTabSz="341033">
              <a:lnSpc>
                <a:spcPct val="90000"/>
              </a:lnSpc>
              <a:defRPr sz="7440">
                <a:solidFill>
                  <a:srgbClr val="FFFFFF"/>
                </a:solidFill>
              </a:defRPr>
            </a:pPr>
            <a:r>
              <a:rPr lang="fr-CA" sz="4000" dirty="0"/>
              <a:t>Analyse de production </a:t>
            </a:r>
            <a:endParaRPr sz="4000" dirty="0"/>
          </a:p>
        </p:txBody>
      </p:sp>
      <p:pic>
        <p:nvPicPr>
          <p:cNvPr id="7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32901" y="4974129"/>
            <a:ext cx="1580800" cy="1693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32900" y="0"/>
            <a:ext cx="1580800" cy="169371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6F6A59B-99FC-4208-147E-D9636D618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96" y="410757"/>
            <a:ext cx="882705" cy="97627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97E2B-6EC1-460D-BCCA-2E4422A2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727" y="136344"/>
            <a:ext cx="7804547" cy="1138535"/>
          </a:xfrm>
        </p:spPr>
        <p:txBody>
          <a:bodyPr>
            <a:normAutofit/>
          </a:bodyPr>
          <a:lstStyle/>
          <a:p>
            <a:r>
              <a:rPr lang="fr-CA" sz="3500" dirty="0">
                <a:latin typeface="EBC" pitchFamily="2" charset="0"/>
              </a:rPr>
              <a:t>Analyse et planifications</a:t>
            </a:r>
          </a:p>
        </p:txBody>
      </p:sp>
      <p:pic>
        <p:nvPicPr>
          <p:cNvPr id="7" name="EBC_Inverse_RGB.png" descr="EBC_Inverse_RG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7" y="51470"/>
            <a:ext cx="882704" cy="43353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ZoneTexte 11"/>
          <p:cNvSpPr txBox="1"/>
          <p:nvPr/>
        </p:nvSpPr>
        <p:spPr>
          <a:xfrm>
            <a:off x="1842740" y="1026328"/>
            <a:ext cx="5269421" cy="33342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fr-CA" sz="1500" b="0" i="0" u="none" strike="noStrike" cap="none" spc="0" normalizeH="0" baseline="0" dirty="0">
                <a:ln>
                  <a:noFill/>
                </a:ln>
                <a:solidFill>
                  <a:srgbClr val="FA4616"/>
                </a:solidFill>
                <a:effectLst/>
                <a:uFillTx/>
                <a:latin typeface="EBC"/>
                <a:ea typeface="EBC"/>
                <a:cs typeface="EBC"/>
                <a:sym typeface="EBC"/>
              </a:rPr>
              <a:t>Arrimage</a:t>
            </a:r>
            <a:r>
              <a:rPr kumimoji="0" lang="fr-CA" sz="1500" b="0" i="0" u="none" strike="noStrike" cap="none" spc="0" normalizeH="0" dirty="0">
                <a:ln>
                  <a:noFill/>
                </a:ln>
                <a:solidFill>
                  <a:srgbClr val="FA4616"/>
                </a:solidFill>
                <a:effectLst/>
                <a:uFillTx/>
                <a:latin typeface="EBC"/>
                <a:ea typeface="EBC"/>
                <a:cs typeface="EBC"/>
                <a:sym typeface="EBC"/>
              </a:rPr>
              <a:t> des données avec la maquette</a:t>
            </a:r>
            <a:endParaRPr kumimoji="0" lang="fr-CA" sz="1500" b="0" i="0" u="none" strike="noStrike" cap="none" spc="0" normalizeH="0" baseline="0" dirty="0">
              <a:ln>
                <a:noFill/>
              </a:ln>
              <a:solidFill>
                <a:srgbClr val="FA4616"/>
              </a:solidFill>
              <a:effectLst/>
              <a:uFillTx/>
              <a:latin typeface="EBC"/>
              <a:ea typeface="EBC"/>
              <a:cs typeface="EBC"/>
              <a:sym typeface="EBC"/>
            </a:endParaRPr>
          </a:p>
        </p:txBody>
      </p:sp>
      <p:pic>
        <p:nvPicPr>
          <p:cNvPr id="1026" name="Picture 2" descr="Naviswork â 4D Planning Workflow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753" y="1609602"/>
            <a:ext cx="5626803" cy="3176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D895B3E-4051-CB5C-6FD0-787E279915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96" y="410757"/>
            <a:ext cx="882705" cy="9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119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97E2B-6EC1-460D-BCCA-2E4422A2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727" y="133945"/>
            <a:ext cx="7962482" cy="1138535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rgbClr val="FA4616"/>
                </a:solidFill>
                <a:latin typeface="EBC" pitchFamily="2" charset="0"/>
              </a:rPr>
              <a:t>Établir des productions avec les données</a:t>
            </a:r>
          </a:p>
        </p:txBody>
      </p:sp>
      <p:pic>
        <p:nvPicPr>
          <p:cNvPr id="7" name="EBC_Inverse_RGB.png" descr="EBC_Inverse_RG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7" y="51470"/>
            <a:ext cx="882704" cy="43353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88897" y="-6706304"/>
            <a:ext cx="1500733" cy="46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pic>
        <p:nvPicPr>
          <p:cNvPr id="2049" name="Picture 1" descr="Window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98" y="963266"/>
            <a:ext cx="4128388" cy="223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 flipV="1">
            <a:off x="0" y="-1"/>
            <a:ext cx="852487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pic>
        <p:nvPicPr>
          <p:cNvPr id="2051" name="Picture 1" descr="Greenshot Capture"/>
          <p:cNvPicPr>
            <a:picLocks noChangeAspect="1" noChangeArrowheads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115" y="956816"/>
            <a:ext cx="4128388" cy="224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re 1">
            <a:extLst>
              <a:ext uri="{FF2B5EF4-FFF2-40B4-BE49-F238E27FC236}">
                <a16:creationId xmlns:a16="http://schemas.microsoft.com/office/drawing/2014/main" id="{8DD97E2B-6EC1-460D-BCCA-2E4422A273D1}"/>
              </a:ext>
            </a:extLst>
          </p:cNvPr>
          <p:cNvSpPr txBox="1">
            <a:spLocks/>
          </p:cNvSpPr>
          <p:nvPr/>
        </p:nvSpPr>
        <p:spPr>
          <a:xfrm>
            <a:off x="511792" y="3197326"/>
            <a:ext cx="7962482" cy="1138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ctr">
            <a:normAutofit/>
          </a:bodyPr>
          <a:lstStyle>
            <a:lvl1pPr marL="0" marR="0" indent="0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chemeClr val="bg1"/>
                </a:solidFill>
                <a:uFillTx/>
                <a:latin typeface="Franklin Gothic Medium" panose="020B0603020102020204" pitchFamily="34" charset="0"/>
                <a:ea typeface="+mn-ea"/>
                <a:cs typeface="+mn-cs"/>
                <a:sym typeface="Helvetica Neue Medium"/>
              </a:defRPr>
            </a:lvl1pPr>
            <a:lvl2pPr marL="0" marR="0" indent="143492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286984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430477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573969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717461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860953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1004446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1147938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r>
              <a:rPr lang="fr-CA" sz="2400" dirty="0">
                <a:solidFill>
                  <a:srgbClr val="FA4616"/>
                </a:solidFill>
                <a:latin typeface="EBC" pitchFamily="2" charset="0"/>
              </a:rPr>
              <a:t>Production de coulée estimé: </a:t>
            </a:r>
          </a:p>
          <a:p>
            <a:pPr hangingPunct="1"/>
            <a:r>
              <a:rPr lang="fr-CA" sz="2400" dirty="0">
                <a:solidFill>
                  <a:srgbClr val="FA4616"/>
                </a:solidFill>
                <a:latin typeface="EBC" pitchFamily="2" charset="0"/>
              </a:rPr>
              <a:t>112,292m2 / 4 jours : 28,073m3/jours</a:t>
            </a:r>
          </a:p>
        </p:txBody>
      </p:sp>
      <p:sp>
        <p:nvSpPr>
          <p:cNvPr id="13" name="Titre 1">
            <a:extLst>
              <a:ext uri="{FF2B5EF4-FFF2-40B4-BE49-F238E27FC236}">
                <a16:creationId xmlns:a16="http://schemas.microsoft.com/office/drawing/2014/main" id="{8DD97E2B-6EC1-460D-BCCA-2E4422A273D1}"/>
              </a:ext>
            </a:extLst>
          </p:cNvPr>
          <p:cNvSpPr txBox="1">
            <a:spLocks/>
          </p:cNvSpPr>
          <p:nvPr/>
        </p:nvSpPr>
        <p:spPr>
          <a:xfrm>
            <a:off x="562393" y="3983637"/>
            <a:ext cx="7962482" cy="1138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ctr">
            <a:normAutofit/>
          </a:bodyPr>
          <a:lstStyle>
            <a:lvl1pPr marL="0" marR="0" indent="0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chemeClr val="bg1"/>
                </a:solidFill>
                <a:uFillTx/>
                <a:latin typeface="Franklin Gothic Medium" panose="020B0603020102020204" pitchFamily="34" charset="0"/>
                <a:ea typeface="+mn-ea"/>
                <a:cs typeface="+mn-cs"/>
                <a:sym typeface="Helvetica Neue Medium"/>
              </a:defRPr>
            </a:lvl1pPr>
            <a:lvl2pPr marL="0" marR="0" indent="143492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286984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430477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573969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717461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860953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1004446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1147938" algn="ctr" defTabSz="366702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hangingPunct="1"/>
            <a:r>
              <a:rPr lang="fr-CA" sz="2400" dirty="0">
                <a:solidFill>
                  <a:srgbClr val="FA4616"/>
                </a:solidFill>
                <a:latin typeface="EBC" pitchFamily="2" charset="0"/>
              </a:rPr>
              <a:t>Production de coulée réel: </a:t>
            </a:r>
          </a:p>
          <a:p>
            <a:pPr hangingPunct="1"/>
            <a:r>
              <a:rPr lang="fr-CA" sz="2400" dirty="0">
                <a:solidFill>
                  <a:srgbClr val="FA4616"/>
                </a:solidFill>
                <a:latin typeface="EBC" pitchFamily="2" charset="0"/>
              </a:rPr>
              <a:t>112,292m2 / 7 jours : 16,04m3/jours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82D4747-4DF4-A2D0-072C-7D1C27AC4C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0918" y="51470"/>
            <a:ext cx="414341" cy="45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02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8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ÉPARATEUR…"/>
          <p:cNvSpPr txBox="1"/>
          <p:nvPr/>
        </p:nvSpPr>
        <p:spPr>
          <a:xfrm>
            <a:off x="1406847" y="1928003"/>
            <a:ext cx="6822281" cy="1287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1887" tIns="31887" rIns="31887" bIns="31887" anchor="ctr">
            <a:normAutofit fontScale="92500"/>
          </a:bodyPr>
          <a:lstStyle/>
          <a:p>
            <a:pPr defTabSz="341033">
              <a:lnSpc>
                <a:spcPct val="90000"/>
              </a:lnSpc>
              <a:defRPr sz="7440">
                <a:solidFill>
                  <a:srgbClr val="FFFFFF"/>
                </a:solidFill>
              </a:defRPr>
            </a:pPr>
            <a:r>
              <a:rPr lang="fr-CA" sz="4000" dirty="0"/>
              <a:t>Estimation conceptuel en continue</a:t>
            </a:r>
            <a:endParaRPr sz="4000" dirty="0"/>
          </a:p>
        </p:txBody>
      </p:sp>
      <p:pic>
        <p:nvPicPr>
          <p:cNvPr id="7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32901" y="4974129"/>
            <a:ext cx="1580800" cy="1693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32900" y="0"/>
            <a:ext cx="1580800" cy="169371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5F11E234-87A5-5CAC-1606-C355AA903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96" y="410757"/>
            <a:ext cx="882705" cy="9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56543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97E2B-6EC1-460D-BCCA-2E4422A2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727" y="136344"/>
            <a:ext cx="7804547" cy="1138535"/>
          </a:xfrm>
        </p:spPr>
        <p:txBody>
          <a:bodyPr>
            <a:normAutofit/>
          </a:bodyPr>
          <a:lstStyle/>
          <a:p>
            <a:r>
              <a:rPr lang="fr-CA" sz="3500" dirty="0">
                <a:latin typeface="EBC" pitchFamily="2" charset="0"/>
              </a:rPr>
              <a:t>Analyse des variances</a:t>
            </a:r>
          </a:p>
        </p:txBody>
      </p:sp>
      <p:pic>
        <p:nvPicPr>
          <p:cNvPr id="7" name="EBC_Inverse_RGB.png" descr="EBC_Inverse_RG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7" y="51470"/>
            <a:ext cx="882704" cy="43353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ZoneTexte 11"/>
          <p:cNvSpPr txBox="1"/>
          <p:nvPr/>
        </p:nvSpPr>
        <p:spPr>
          <a:xfrm>
            <a:off x="1268111" y="1096735"/>
            <a:ext cx="7206163" cy="33342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fr-CA" sz="1500" b="0" i="0" u="none" strike="noStrike" cap="none" spc="0" normalizeH="0" baseline="0" dirty="0">
                <a:ln>
                  <a:noFill/>
                </a:ln>
                <a:solidFill>
                  <a:srgbClr val="FA4616"/>
                </a:solidFill>
                <a:effectLst/>
                <a:uFillTx/>
                <a:latin typeface="EBC"/>
                <a:ea typeface="EBC"/>
                <a:cs typeface="EBC"/>
                <a:sym typeface="EBC"/>
              </a:rPr>
              <a:t>Variance des quantités entre 2 mises à jour de maquette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E84767E-4A43-7E09-2684-943463DAA4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099" y="1585441"/>
            <a:ext cx="5727802" cy="306167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BB0CCEB-EE42-E0CF-5CE2-069AE3F006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96" y="410757"/>
            <a:ext cx="882705" cy="9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900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97E2B-6EC1-460D-BCCA-2E4422A2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727" y="136344"/>
            <a:ext cx="7804547" cy="1138535"/>
          </a:xfrm>
        </p:spPr>
        <p:txBody>
          <a:bodyPr>
            <a:normAutofit/>
          </a:bodyPr>
          <a:lstStyle/>
          <a:p>
            <a:r>
              <a:rPr lang="fr-CA" sz="3500" dirty="0">
                <a:latin typeface="EBC" pitchFamily="2" charset="0"/>
              </a:rPr>
              <a:t>Analyse des variances</a:t>
            </a:r>
          </a:p>
        </p:txBody>
      </p:sp>
      <p:pic>
        <p:nvPicPr>
          <p:cNvPr id="7" name="EBC_Inverse_RGB.png" descr="EBC_Inverse_RG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7" y="51470"/>
            <a:ext cx="882704" cy="43353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ZoneTexte 11"/>
          <p:cNvSpPr txBox="1"/>
          <p:nvPr/>
        </p:nvSpPr>
        <p:spPr>
          <a:xfrm>
            <a:off x="971601" y="952742"/>
            <a:ext cx="7893100" cy="33342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fr-CA" sz="1500" b="0" i="0" u="none" strike="noStrike" cap="none" spc="0" normalizeH="0" baseline="0" dirty="0">
                <a:ln>
                  <a:noFill/>
                </a:ln>
                <a:solidFill>
                  <a:srgbClr val="FA4616"/>
                </a:solidFill>
                <a:effectLst/>
                <a:uFillTx/>
                <a:latin typeface="EBC"/>
                <a:ea typeface="EBC"/>
                <a:cs typeface="EBC"/>
                <a:sym typeface="EBC"/>
              </a:rPr>
              <a:t>Variances des coûts associés aux différents éléments modélisés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D00E653-E1C0-84DA-A756-BF101AA0A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98" y="1518730"/>
            <a:ext cx="7893101" cy="3206968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EE0B222-49C0-7B8B-D6D3-7E1FB2319E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96" y="410757"/>
            <a:ext cx="882705" cy="9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30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8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ÉPARATEUR…"/>
          <p:cNvSpPr txBox="1"/>
          <p:nvPr/>
        </p:nvSpPr>
        <p:spPr>
          <a:xfrm>
            <a:off x="609490" y="435702"/>
            <a:ext cx="7612795" cy="1287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1887" tIns="31887" rIns="31887" bIns="31887" anchor="ctr">
            <a:normAutofit/>
          </a:bodyPr>
          <a:lstStyle/>
          <a:p>
            <a:pPr defTabSz="341033">
              <a:lnSpc>
                <a:spcPct val="90000"/>
              </a:lnSpc>
              <a:defRPr sz="7440">
                <a:solidFill>
                  <a:srgbClr val="FFFFFF"/>
                </a:solidFill>
              </a:defRPr>
            </a:pPr>
            <a:r>
              <a:rPr lang="fr-CA" sz="4000" dirty="0"/>
              <a:t>Autre avantage à développer</a:t>
            </a:r>
            <a:endParaRPr sz="4000" dirty="0"/>
          </a:p>
        </p:txBody>
      </p:sp>
      <p:pic>
        <p:nvPicPr>
          <p:cNvPr id="7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32901" y="4974129"/>
            <a:ext cx="1580800" cy="1693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32900" y="0"/>
            <a:ext cx="1580800" cy="169371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757AF03-0ED4-C0B6-F343-B96A6C7FA0EB}"/>
              </a:ext>
            </a:extLst>
          </p:cNvPr>
          <p:cNvSpPr txBox="1"/>
          <p:nvPr/>
        </p:nvSpPr>
        <p:spPr>
          <a:xfrm>
            <a:off x="609490" y="1616638"/>
            <a:ext cx="8402836" cy="94897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285750" marR="0" indent="-285750" algn="l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fr-CA" sz="2000" dirty="0">
                <a:solidFill>
                  <a:srgbClr val="FA4616"/>
                </a:solidFill>
              </a:rPr>
              <a:t>Analyse de l’impact des retards de cédule sur le cash-flow de projet.</a:t>
            </a:r>
          </a:p>
          <a:p>
            <a:pPr marL="285750" marR="0" indent="-285750" algn="l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kumimoji="0" lang="fr-CA" sz="1500" b="0" i="0" u="none" strike="noStrike" cap="none" spc="0" normalizeH="0" baseline="0" dirty="0">
              <a:ln>
                <a:noFill/>
              </a:ln>
              <a:solidFill>
                <a:srgbClr val="FA4616"/>
              </a:solidFill>
              <a:effectLst/>
              <a:uFillTx/>
              <a:latin typeface="EBC"/>
              <a:ea typeface="EBC"/>
              <a:cs typeface="EBC"/>
              <a:sym typeface="EBC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1571F28-8371-BBCF-AE90-C353832A4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7" y="4082542"/>
            <a:ext cx="882705" cy="9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34438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2855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002855"/>
            </a:solidFill>
            <a:effectLst/>
            <a:uFillTx/>
            <a:latin typeface="EBC"/>
            <a:ea typeface="EBC"/>
            <a:cs typeface="EBC"/>
            <a:sym typeface="EB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002855"/>
            </a:solidFill>
            <a:effectLst/>
            <a:uFillTx/>
            <a:latin typeface="EBC"/>
            <a:ea typeface="EBC"/>
            <a:cs typeface="EBC"/>
            <a:sym typeface="EB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ADEF68143800429C81D22C42B51E44" ma:contentTypeVersion="" ma:contentTypeDescription="Crée un document." ma:contentTypeScope="" ma:versionID="625c2659c5947963c04e561029c8b5d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3264158f0382c6d7b4dca080ff42ddd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A3BA2BC-01C0-4A78-9AF6-66109643B1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7393DE-D706-4D06-8041-3E485CBD53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22CA91B-F8C7-4A93-9312-462A4B5A758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5882</TotalTime>
  <Words>96</Words>
  <Application>Microsoft Office PowerPoint</Application>
  <PresentationFormat>Affichage à l'écran (16:9)</PresentationFormat>
  <Paragraphs>17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6" baseType="lpstr">
      <vt:lpstr>EBC</vt:lpstr>
      <vt:lpstr>Franklin Gothic Medium</vt:lpstr>
      <vt:lpstr>Helvetica Light</vt:lpstr>
      <vt:lpstr>Helvetica Neue</vt:lpstr>
      <vt:lpstr>Helvetica Neue Light</vt:lpstr>
      <vt:lpstr>Helvetica Neue Medium</vt:lpstr>
      <vt:lpstr>Helvetica Neue Thin</vt:lpstr>
      <vt:lpstr>White</vt:lpstr>
      <vt:lpstr>Présentation PowerPoint</vt:lpstr>
      <vt:lpstr>Présentation PowerPoint</vt:lpstr>
      <vt:lpstr>Analyse et planifications</vt:lpstr>
      <vt:lpstr>Établir des productions avec les données</vt:lpstr>
      <vt:lpstr>Présentation PowerPoint</vt:lpstr>
      <vt:lpstr>Analyse des variances</vt:lpstr>
      <vt:lpstr>Analyse des variances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DE PRÉSENTATION</dc:title>
  <dc:creator>Pierre-Antoine Lavoie</dc:creator>
  <cp:lastModifiedBy>Steeve Lamontagne</cp:lastModifiedBy>
  <cp:revision>120</cp:revision>
  <cp:lastPrinted>2018-03-05T15:00:56Z</cp:lastPrinted>
  <dcterms:modified xsi:type="dcterms:W3CDTF">2023-11-15T17:45:09Z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0x01010090ADEF68143800429C81D22C42B51E44</vt:lpwstr>
  </property>
</Properties>
</file>